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5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2" d="100"/>
          <a:sy n="72"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71655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32503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7471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499105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721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460738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036989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70001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57343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0539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06BD6-5DEE-4A53-A464-41B202BC148D}"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93132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06BD6-5DEE-4A53-A464-41B202BC148D}"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99650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06BD6-5DEE-4A53-A464-41B202BC148D}"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062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06BD6-5DEE-4A53-A464-41B202BC148D}"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316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3158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558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C06BD6-5DEE-4A53-A464-41B202BC148D}" type="datetimeFigureOut">
              <a:rPr lang="en-US" smtClean="0"/>
              <a:t>3/16/2020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4C906B-8945-4B2B-97DA-5555342DCE0B}" type="slidenum">
              <a:rPr lang="en-US" smtClean="0"/>
              <a:t>‹#›</a:t>
            </a:fld>
            <a:endParaRPr lang="en-US"/>
          </a:p>
        </p:txBody>
      </p:sp>
    </p:spTree>
    <p:extLst>
      <p:ext uri="{BB962C8B-B14F-4D97-AF65-F5344CB8AC3E}">
        <p14:creationId xmlns:p14="http://schemas.microsoft.com/office/powerpoint/2010/main" val="399869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3588-C697-40AD-AB56-B2919E4D4CD8}"/>
              </a:ext>
            </a:extLst>
          </p:cNvPr>
          <p:cNvSpPr>
            <a:spLocks noGrp="1"/>
          </p:cNvSpPr>
          <p:nvPr>
            <p:ph type="ctrTitle"/>
          </p:nvPr>
        </p:nvSpPr>
        <p:spPr>
          <a:xfrm>
            <a:off x="1524000" y="1122363"/>
            <a:ext cx="9144000" cy="1104002"/>
          </a:xfrm>
        </p:spPr>
        <p:txBody>
          <a:bodyPr/>
          <a:lstStyle/>
          <a:p>
            <a:pPr algn="ctr"/>
            <a:r>
              <a:rPr lang="ar-EG" dirty="0"/>
              <a:t>مادة التربية وقضايا العصر</a:t>
            </a:r>
            <a:endParaRPr lang="en-US" dirty="0"/>
          </a:p>
        </p:txBody>
      </p:sp>
      <p:sp>
        <p:nvSpPr>
          <p:cNvPr id="3" name="Subtitle 2">
            <a:extLst>
              <a:ext uri="{FF2B5EF4-FFF2-40B4-BE49-F238E27FC236}">
                <a16:creationId xmlns:a16="http://schemas.microsoft.com/office/drawing/2014/main" id="{C6062B3E-B5D5-4527-8712-1B5D5FAA759C}"/>
              </a:ext>
            </a:extLst>
          </p:cNvPr>
          <p:cNvSpPr>
            <a:spLocks noGrp="1"/>
          </p:cNvSpPr>
          <p:nvPr>
            <p:ph type="subTitle" idx="1"/>
          </p:nvPr>
        </p:nvSpPr>
        <p:spPr>
          <a:xfrm>
            <a:off x="1577009" y="2226365"/>
            <a:ext cx="9144000" cy="4068418"/>
          </a:xfrm>
        </p:spPr>
        <p:txBody>
          <a:bodyPr/>
          <a:lstStyle/>
          <a:p>
            <a:pPr algn="ctr"/>
            <a:r>
              <a:rPr lang="ar-EG" sz="5400" dirty="0">
                <a:solidFill>
                  <a:schemeClr val="accent1"/>
                </a:solidFill>
                <a:latin typeface="+mj-lt"/>
                <a:ea typeface="+mj-ea"/>
                <a:cs typeface="+mj-cs"/>
              </a:rPr>
              <a:t>الفرقة الأولى تعليم </a:t>
            </a:r>
            <a:r>
              <a:rPr lang="ar-EG" sz="5400" dirty="0" err="1">
                <a:solidFill>
                  <a:schemeClr val="accent1"/>
                </a:solidFill>
                <a:latin typeface="+mj-lt"/>
                <a:ea typeface="+mj-ea"/>
                <a:cs typeface="+mj-cs"/>
              </a:rPr>
              <a:t>أساسى</a:t>
            </a:r>
            <a:endParaRPr lang="ar-EG" sz="5400" dirty="0">
              <a:solidFill>
                <a:schemeClr val="accent1"/>
              </a:solidFill>
              <a:latin typeface="+mj-lt"/>
              <a:ea typeface="+mj-ea"/>
              <a:cs typeface="+mj-cs"/>
            </a:endParaRPr>
          </a:p>
          <a:p>
            <a:pPr algn="ctr"/>
            <a:r>
              <a:rPr lang="ar-EG" sz="5400" dirty="0">
                <a:solidFill>
                  <a:schemeClr val="accent1"/>
                </a:solidFill>
                <a:latin typeface="+mj-lt"/>
                <a:ea typeface="+mj-ea"/>
                <a:cs typeface="+mj-cs"/>
              </a:rPr>
              <a:t>شعبة اللغة العربية</a:t>
            </a:r>
          </a:p>
          <a:p>
            <a:pPr algn="ctr"/>
            <a:r>
              <a:rPr lang="ar-EG" sz="5400" dirty="0">
                <a:solidFill>
                  <a:schemeClr val="accent1"/>
                </a:solidFill>
                <a:latin typeface="+mj-lt"/>
                <a:ea typeface="+mj-ea"/>
                <a:cs typeface="+mj-cs"/>
              </a:rPr>
              <a:t>د/ ولاء محمود عبد الله محمود</a:t>
            </a:r>
            <a:endParaRPr lang="en-US" sz="5400" dirty="0">
              <a:solidFill>
                <a:schemeClr val="accent1"/>
              </a:solidFill>
              <a:latin typeface="+mj-lt"/>
              <a:ea typeface="+mj-ea"/>
              <a:cs typeface="+mj-cs"/>
            </a:endParaRPr>
          </a:p>
        </p:txBody>
      </p:sp>
      <p:pic>
        <p:nvPicPr>
          <p:cNvPr id="4" name="Picture 5">
            <a:extLst>
              <a:ext uri="{FF2B5EF4-FFF2-40B4-BE49-F238E27FC236}">
                <a16:creationId xmlns:a16="http://schemas.microsoft.com/office/drawing/2014/main" id="{40E20D3E-998B-46A0-B06E-6A13F9FD7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4478" y="284163"/>
            <a:ext cx="1600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0" descr="Description: الكلية0.bmp">
            <a:extLst>
              <a:ext uri="{FF2B5EF4-FFF2-40B4-BE49-F238E27FC236}">
                <a16:creationId xmlns:a16="http://schemas.microsoft.com/office/drawing/2014/main" id="{9C2DE90C-F0DD-4172-9504-794B1EC51C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09" y="207963"/>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338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955D6-DDBE-415F-9E22-E924050E7990}"/>
              </a:ext>
            </a:extLst>
          </p:cNvPr>
          <p:cNvSpPr>
            <a:spLocks noGrp="1"/>
          </p:cNvSpPr>
          <p:nvPr>
            <p:ph type="title"/>
          </p:nvPr>
        </p:nvSpPr>
        <p:spPr/>
        <p:txBody>
          <a:bodyPr/>
          <a:lstStyle/>
          <a:p>
            <a:pPr algn="ctr" rtl="1"/>
            <a:r>
              <a:rPr lang="ar-EG" dirty="0"/>
              <a:t>التنمية الإنسانية ركيزة جودة الحياة</a:t>
            </a:r>
            <a:endParaRPr lang="en-US" dirty="0"/>
          </a:p>
        </p:txBody>
      </p:sp>
      <p:sp>
        <p:nvSpPr>
          <p:cNvPr id="3" name="Content Placeholder 2">
            <a:extLst>
              <a:ext uri="{FF2B5EF4-FFF2-40B4-BE49-F238E27FC236}">
                <a16:creationId xmlns:a16="http://schemas.microsoft.com/office/drawing/2014/main" id="{FCC54523-7162-465A-9412-CBF9EA95163A}"/>
              </a:ext>
            </a:extLst>
          </p:cNvPr>
          <p:cNvSpPr>
            <a:spLocks noGrp="1"/>
          </p:cNvSpPr>
          <p:nvPr>
            <p:ph idx="1"/>
          </p:nvPr>
        </p:nvSpPr>
        <p:spPr/>
        <p:txBody>
          <a:bodyPr>
            <a:normAutofit lnSpcReduction="10000"/>
          </a:bodyPr>
          <a:lstStyle/>
          <a:p>
            <a:pPr algn="just" rtl="1"/>
            <a:r>
              <a:rPr lang="ar-EG" sz="2400" dirty="0"/>
              <a:t>تعتبر عملية التنمية الإنسانية هي تغيير </a:t>
            </a:r>
            <a:r>
              <a:rPr lang="ar-EG" sz="2400" dirty="0" err="1"/>
              <a:t>ارتقائى</a:t>
            </a:r>
            <a:r>
              <a:rPr lang="ar-EG" sz="2400" dirty="0"/>
              <a:t> مخطط للنهوض الشامل بجودة حياة الأفراد في مختلف جوانبها، حيث يشارك فيها الناس بعدالة لتحمل أعبائها وتقاسم عوائدها، وعلى ذلك فإن مفهوم التنمية الإنسانية يتضمن هدفين أساسيين لا يمكن الفصل بينهما هما: الارتقاء بجودة حياة الناس ومشاركتهم في هذا </a:t>
            </a:r>
            <a:r>
              <a:rPr lang="ar-EG" sz="2400" dirty="0" err="1"/>
              <a:t>الإرتقاء</a:t>
            </a:r>
            <a:r>
              <a:rPr lang="ar-EG" sz="2400" dirty="0"/>
              <a:t>، ولكى يشعر الناس بارتقاء جودة حياتهم لابد من توفر مواصفات معينة في كافة جوانب الحياة سواء في ( المأوى- التعليم – الصحة- العمل – الدخل- الأمان </a:t>
            </a:r>
            <a:r>
              <a:rPr lang="ar-EG" sz="2400" dirty="0" err="1"/>
              <a:t>الاجتماعى</a:t>
            </a:r>
            <a:r>
              <a:rPr lang="ar-EG" sz="2400" dirty="0"/>
              <a:t>- البيئة)، ومشاركة الناس </a:t>
            </a:r>
            <a:r>
              <a:rPr lang="ar-EG" sz="2400" dirty="0" err="1"/>
              <a:t>فى</a:t>
            </a:r>
            <a:r>
              <a:rPr lang="ar-EG" sz="2400" dirty="0"/>
              <a:t> الارتقاء بهذه الجودة تعد ركنا جوهريا في مفهوم التنمية الإنسانية ولا يمكن الاستغناء عنه، وحينما لا توجد مشاركة لا توجد تنمية إنسانية وبالتالي لا تتحقق جودة الحياة</a:t>
            </a:r>
            <a:r>
              <a:rPr lang="ar-EG" dirty="0"/>
              <a:t>.</a:t>
            </a:r>
            <a:endParaRPr lang="en-US" dirty="0"/>
          </a:p>
        </p:txBody>
      </p:sp>
    </p:spTree>
    <p:extLst>
      <p:ext uri="{BB962C8B-B14F-4D97-AF65-F5344CB8AC3E}">
        <p14:creationId xmlns:p14="http://schemas.microsoft.com/office/powerpoint/2010/main" val="790097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01C64-28F5-4B7B-88C0-8A98F03E59E1}"/>
              </a:ext>
            </a:extLst>
          </p:cNvPr>
          <p:cNvSpPr>
            <a:spLocks noGrp="1"/>
          </p:cNvSpPr>
          <p:nvPr>
            <p:ph type="title"/>
          </p:nvPr>
        </p:nvSpPr>
        <p:spPr/>
        <p:txBody>
          <a:bodyPr/>
          <a:lstStyle/>
          <a:p>
            <a:pPr algn="ctr"/>
            <a:r>
              <a:rPr lang="ar-EG" dirty="0"/>
              <a:t>الجوانب الأساسية المحددة لجودة الحياة</a:t>
            </a:r>
            <a:endParaRPr lang="en-US" dirty="0"/>
          </a:p>
        </p:txBody>
      </p:sp>
      <p:sp>
        <p:nvSpPr>
          <p:cNvPr id="3" name="Content Placeholder 2">
            <a:extLst>
              <a:ext uri="{FF2B5EF4-FFF2-40B4-BE49-F238E27FC236}">
                <a16:creationId xmlns:a16="http://schemas.microsoft.com/office/drawing/2014/main" id="{90DC26F4-3189-4BEB-A915-78700ED70B58}"/>
              </a:ext>
            </a:extLst>
          </p:cNvPr>
          <p:cNvSpPr>
            <a:spLocks noGrp="1"/>
          </p:cNvSpPr>
          <p:nvPr>
            <p:ph idx="1"/>
          </p:nvPr>
        </p:nvSpPr>
        <p:spPr/>
        <p:txBody>
          <a:bodyPr>
            <a:normAutofit/>
          </a:bodyPr>
          <a:lstStyle/>
          <a:p>
            <a:pPr algn="ctr" rtl="1">
              <a:buFont typeface="Wingdings" panose="05000000000000000000" pitchFamily="2" charset="2"/>
              <a:buChar char="q"/>
            </a:pPr>
            <a:r>
              <a:rPr lang="ar-EG" sz="3200" dirty="0"/>
              <a:t>جوانب اجتماعية.</a:t>
            </a:r>
          </a:p>
          <a:p>
            <a:pPr algn="ctr" rtl="1">
              <a:buFont typeface="Wingdings" panose="05000000000000000000" pitchFamily="2" charset="2"/>
              <a:buChar char="q"/>
            </a:pPr>
            <a:r>
              <a:rPr lang="ar-EG" sz="3200" dirty="0"/>
              <a:t>جوانب اقتصادية.</a:t>
            </a:r>
          </a:p>
          <a:p>
            <a:pPr algn="ctr" rtl="1">
              <a:buFont typeface="Wingdings" panose="05000000000000000000" pitchFamily="2" charset="2"/>
              <a:buChar char="q"/>
            </a:pPr>
            <a:r>
              <a:rPr lang="ar-EG" sz="3200" dirty="0"/>
              <a:t>جوانب تربوية ثقافية.</a:t>
            </a:r>
          </a:p>
          <a:p>
            <a:pPr algn="ctr" rtl="1">
              <a:buFont typeface="Wingdings" panose="05000000000000000000" pitchFamily="2" charset="2"/>
              <a:buChar char="q"/>
            </a:pPr>
            <a:r>
              <a:rPr lang="ar-EG" sz="3200" dirty="0"/>
              <a:t>جوانب بيئية.</a:t>
            </a:r>
          </a:p>
          <a:p>
            <a:pPr algn="ctr" rtl="1">
              <a:buFont typeface="Wingdings" panose="05000000000000000000" pitchFamily="2" charset="2"/>
              <a:buChar char="q"/>
            </a:pPr>
            <a:r>
              <a:rPr lang="ar-EG" sz="3200" dirty="0"/>
              <a:t>جوانب سياسية.</a:t>
            </a:r>
            <a:endParaRPr lang="en-US" sz="3200" dirty="0"/>
          </a:p>
        </p:txBody>
      </p:sp>
    </p:spTree>
    <p:extLst>
      <p:ext uri="{BB962C8B-B14F-4D97-AF65-F5344CB8AC3E}">
        <p14:creationId xmlns:p14="http://schemas.microsoft.com/office/powerpoint/2010/main" val="1821546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A7C0-12A0-40D1-9B3E-CAF07DC97E65}"/>
              </a:ext>
            </a:extLst>
          </p:cNvPr>
          <p:cNvSpPr>
            <a:spLocks noGrp="1"/>
          </p:cNvSpPr>
          <p:nvPr>
            <p:ph type="title"/>
          </p:nvPr>
        </p:nvSpPr>
        <p:spPr/>
        <p:txBody>
          <a:bodyPr/>
          <a:lstStyle/>
          <a:p>
            <a:pPr algn="ctr"/>
            <a:r>
              <a:rPr lang="ar-EG" dirty="0"/>
              <a:t>الجوانب الاجتماعية المحددة لجودة الحياة</a:t>
            </a:r>
            <a:endParaRPr lang="en-US" dirty="0"/>
          </a:p>
        </p:txBody>
      </p:sp>
      <p:sp>
        <p:nvSpPr>
          <p:cNvPr id="3" name="Content Placeholder 2">
            <a:extLst>
              <a:ext uri="{FF2B5EF4-FFF2-40B4-BE49-F238E27FC236}">
                <a16:creationId xmlns:a16="http://schemas.microsoft.com/office/drawing/2014/main" id="{87829513-64E3-4D81-AACC-46C661A67A1C}"/>
              </a:ext>
            </a:extLst>
          </p:cNvPr>
          <p:cNvSpPr>
            <a:spLocks noGrp="1"/>
          </p:cNvSpPr>
          <p:nvPr>
            <p:ph idx="1"/>
          </p:nvPr>
        </p:nvSpPr>
        <p:spPr/>
        <p:txBody>
          <a:bodyPr/>
          <a:lstStyle/>
          <a:p>
            <a:pPr algn="just" rtl="1"/>
            <a:r>
              <a:rPr lang="ar-EG" dirty="0"/>
              <a:t>(1)</a:t>
            </a:r>
            <a:r>
              <a:rPr lang="ar-EG" b="1" dirty="0"/>
              <a:t>توفير الخدمات الأساسية للجميع في الحاضر والمستقبل</a:t>
            </a:r>
            <a:r>
              <a:rPr lang="ar-EG" dirty="0"/>
              <a:t>:</a:t>
            </a:r>
          </a:p>
          <a:p>
            <a:pPr marL="0" indent="0" algn="just" rtl="1">
              <a:buNone/>
            </a:pPr>
            <a:r>
              <a:rPr lang="ar-EG" sz="2800" dirty="0"/>
              <a:t>وتتمثل هذه الخدمات في:</a:t>
            </a:r>
          </a:p>
          <a:p>
            <a:pPr algn="just" rtl="1">
              <a:buFont typeface="Wingdings" panose="05000000000000000000" pitchFamily="2" charset="2"/>
              <a:buChar char="q"/>
            </a:pPr>
            <a:r>
              <a:rPr lang="ar-EG" sz="2800" dirty="0"/>
              <a:t>تحسين خدمات التعليم.</a:t>
            </a:r>
          </a:p>
          <a:p>
            <a:pPr algn="just" rtl="1">
              <a:buFont typeface="Wingdings" panose="05000000000000000000" pitchFamily="2" charset="2"/>
              <a:buChar char="q"/>
            </a:pPr>
            <a:r>
              <a:rPr lang="ar-EG" sz="2800" dirty="0"/>
              <a:t>توفير رعاية صحية جيدة.</a:t>
            </a:r>
          </a:p>
          <a:p>
            <a:pPr algn="just" rtl="1">
              <a:buFont typeface="Wingdings" panose="05000000000000000000" pitchFamily="2" charset="2"/>
              <a:buChar char="q"/>
            </a:pPr>
            <a:r>
              <a:rPr lang="ar-EG" sz="2800" dirty="0"/>
              <a:t>توفير فرص عمل منتج ومجزى.</a:t>
            </a:r>
          </a:p>
          <a:p>
            <a:pPr algn="just" rtl="1">
              <a:buFont typeface="Wingdings" panose="05000000000000000000" pitchFamily="2" charset="2"/>
              <a:buChar char="q"/>
            </a:pPr>
            <a:r>
              <a:rPr lang="ar-EG" sz="2800" dirty="0"/>
              <a:t>تحسين مستوى المأوى أو المسكن.</a:t>
            </a:r>
          </a:p>
          <a:p>
            <a:pPr algn="just" rtl="1">
              <a:buFont typeface="Wingdings" panose="05000000000000000000" pitchFamily="2" charset="2"/>
              <a:buChar char="q"/>
            </a:pPr>
            <a:r>
              <a:rPr lang="ar-EG" sz="2800" dirty="0"/>
              <a:t>تحسين قطاع مستوى الشرب</a:t>
            </a:r>
          </a:p>
          <a:p>
            <a:pPr algn="just" rtl="1">
              <a:buFont typeface="Wingdings" panose="05000000000000000000" pitchFamily="2" charset="2"/>
              <a:buChar char="q"/>
            </a:pPr>
            <a:endParaRPr lang="en-US" dirty="0"/>
          </a:p>
        </p:txBody>
      </p:sp>
    </p:spTree>
    <p:extLst>
      <p:ext uri="{BB962C8B-B14F-4D97-AF65-F5344CB8AC3E}">
        <p14:creationId xmlns:p14="http://schemas.microsoft.com/office/powerpoint/2010/main" val="3153013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E13A-283A-4E90-AEFF-24EFFBDF0E9E}"/>
              </a:ext>
            </a:extLst>
          </p:cNvPr>
          <p:cNvSpPr>
            <a:spLocks noGrp="1"/>
          </p:cNvSpPr>
          <p:nvPr>
            <p:ph type="title"/>
          </p:nvPr>
        </p:nvSpPr>
        <p:spPr>
          <a:xfrm>
            <a:off x="955630" y="-1431234"/>
            <a:ext cx="8596668" cy="1320800"/>
          </a:xfrm>
        </p:spPr>
        <p:txBody>
          <a:bodyPr/>
          <a:lstStyle/>
          <a:p>
            <a:endParaRPr lang="en-US"/>
          </a:p>
        </p:txBody>
      </p:sp>
      <p:sp>
        <p:nvSpPr>
          <p:cNvPr id="3" name="Content Placeholder 2">
            <a:extLst>
              <a:ext uri="{FF2B5EF4-FFF2-40B4-BE49-F238E27FC236}">
                <a16:creationId xmlns:a16="http://schemas.microsoft.com/office/drawing/2014/main" id="{89E2D81A-7179-463A-9279-F0958956BD27}"/>
              </a:ext>
            </a:extLst>
          </p:cNvPr>
          <p:cNvSpPr>
            <a:spLocks noGrp="1"/>
          </p:cNvSpPr>
          <p:nvPr>
            <p:ph idx="1"/>
          </p:nvPr>
        </p:nvSpPr>
        <p:spPr>
          <a:xfrm>
            <a:off x="756847" y="570328"/>
            <a:ext cx="8596668" cy="5737707"/>
          </a:xfrm>
        </p:spPr>
        <p:txBody>
          <a:bodyPr>
            <a:normAutofit lnSpcReduction="10000"/>
          </a:bodyPr>
          <a:lstStyle/>
          <a:p>
            <a:pPr algn="just" rtl="1"/>
            <a:r>
              <a:rPr lang="ar-EG" sz="2400" dirty="0"/>
              <a:t>(2) </a:t>
            </a:r>
            <a:r>
              <a:rPr lang="ar-EG" sz="2400" b="1" dirty="0"/>
              <a:t>توسيع قاعدة المشاركة في صنع القرار:</a:t>
            </a:r>
          </a:p>
          <a:p>
            <a:pPr algn="just" rtl="1"/>
            <a:r>
              <a:rPr lang="ar-EG" sz="2400" dirty="0"/>
              <a:t>وذلك من خلال تعزيز المشاركة الشعبية لكافة أفراد المجتمع وجماعاته في صنع واتخاذ القرارات التنموية وتنفيذها مع توضيح مجال المشاركة</a:t>
            </a:r>
          </a:p>
          <a:p>
            <a:pPr algn="just" rtl="1"/>
            <a:r>
              <a:rPr lang="ar-EG" sz="2400" dirty="0"/>
              <a:t>(3)</a:t>
            </a:r>
            <a:r>
              <a:rPr lang="ar-EG" sz="2400" b="1" dirty="0"/>
              <a:t>القضاء على الفقر:</a:t>
            </a:r>
          </a:p>
          <a:p>
            <a:pPr algn="just" rtl="1"/>
            <a:r>
              <a:rPr lang="ar-EG" sz="2400" dirty="0"/>
              <a:t>يمثل القضاء على الفقر عنصر </a:t>
            </a:r>
            <a:r>
              <a:rPr lang="ar-EG" sz="2400" dirty="0" err="1"/>
              <a:t>أساسى</a:t>
            </a:r>
            <a:r>
              <a:rPr lang="ar-EG" sz="2400" dirty="0"/>
              <a:t> لا غنى عنه في تحقيق جودة الحياة من خلال تقديم الدعم </a:t>
            </a:r>
            <a:r>
              <a:rPr lang="ar-EG" sz="2400" dirty="0" err="1"/>
              <a:t>المادى</a:t>
            </a:r>
            <a:r>
              <a:rPr lang="ar-EG" sz="2400" dirty="0"/>
              <a:t> </a:t>
            </a:r>
            <a:r>
              <a:rPr lang="ar-EG" sz="2400" dirty="0" err="1"/>
              <a:t>والسلعى</a:t>
            </a:r>
            <a:r>
              <a:rPr lang="ar-EG" sz="2400" dirty="0"/>
              <a:t> للفقراء، وتوفير فرص العمل والمشروعات المزودة </a:t>
            </a:r>
            <a:r>
              <a:rPr lang="ar-EG" sz="2400" dirty="0" err="1"/>
              <a:t>للدخلالتى</a:t>
            </a:r>
            <a:r>
              <a:rPr lang="ar-EG" sz="2400" dirty="0"/>
              <a:t> تضمن مشاركة الفقراء في العمل والإنتاج.</a:t>
            </a:r>
          </a:p>
          <a:p>
            <a:pPr algn="just" rtl="1"/>
            <a:r>
              <a:rPr lang="ar-EG" sz="2400" b="1" dirty="0"/>
              <a:t>(4)توفير الأمان </a:t>
            </a:r>
            <a:r>
              <a:rPr lang="ar-EG" sz="2400" b="1" dirty="0" err="1"/>
              <a:t>الاجتماعى</a:t>
            </a:r>
            <a:r>
              <a:rPr lang="ar-EG" sz="2400" b="1" dirty="0"/>
              <a:t>:</a:t>
            </a:r>
          </a:p>
          <a:p>
            <a:pPr algn="just" rtl="1"/>
            <a:r>
              <a:rPr lang="ar-EG" sz="2400" dirty="0"/>
              <a:t>حيث يأمن الفرد على نفسه وأسرته على مستقبلهم إذا واجهتهم عثرات الزمن غير المتوقعة، وفى هذا الاتجاه تظهر أهمية جودة نظم التأمين لصرف المعاشات، التأمين </a:t>
            </a:r>
            <a:r>
              <a:rPr lang="ar-EG" sz="2400" dirty="0" err="1"/>
              <a:t>الصحى</a:t>
            </a:r>
            <a:r>
              <a:rPr lang="ar-EG" sz="2400" dirty="0"/>
              <a:t> والتأمين على الممتلكات والتأمين ضد البطالة.</a:t>
            </a:r>
          </a:p>
          <a:p>
            <a:pPr marL="0" indent="0" algn="just" rtl="1">
              <a:buNone/>
            </a:pPr>
            <a:endParaRPr lang="en-US" dirty="0"/>
          </a:p>
        </p:txBody>
      </p:sp>
    </p:spTree>
    <p:extLst>
      <p:ext uri="{BB962C8B-B14F-4D97-AF65-F5344CB8AC3E}">
        <p14:creationId xmlns:p14="http://schemas.microsoft.com/office/powerpoint/2010/main" val="3940442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13799-73A3-4866-B4C1-7ACA47970899}"/>
              </a:ext>
            </a:extLst>
          </p:cNvPr>
          <p:cNvSpPr>
            <a:spLocks noGrp="1"/>
          </p:cNvSpPr>
          <p:nvPr>
            <p:ph type="title"/>
          </p:nvPr>
        </p:nvSpPr>
        <p:spPr>
          <a:xfrm flipV="1">
            <a:off x="677334" y="503583"/>
            <a:ext cx="8596668" cy="10601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46469E8-8C48-432B-858A-710279576EBE}"/>
              </a:ext>
            </a:extLst>
          </p:cNvPr>
          <p:cNvSpPr>
            <a:spLocks noGrp="1"/>
          </p:cNvSpPr>
          <p:nvPr>
            <p:ph idx="1"/>
          </p:nvPr>
        </p:nvSpPr>
        <p:spPr>
          <a:xfrm>
            <a:off x="783352" y="755859"/>
            <a:ext cx="8596668" cy="5598558"/>
          </a:xfrm>
        </p:spPr>
        <p:txBody>
          <a:bodyPr/>
          <a:lstStyle/>
          <a:p>
            <a:pPr algn="just" rtl="1"/>
            <a:r>
              <a:rPr lang="ar-EG" b="1" dirty="0"/>
              <a:t>(5) تحقيق مكانة عادلة للمرأة:</a:t>
            </a:r>
          </a:p>
          <a:p>
            <a:pPr algn="just" rtl="1"/>
            <a:r>
              <a:rPr lang="ar-EG" dirty="0"/>
              <a:t>لكى تتحقق جودة الحياة لابد من حصول المرأة على مكانة عادلة في المجتمع، وحصولها على نصيب عادل من الفرص المتاحة فيه من ( تعليم وخدمات صحية متعلقة بدورها </a:t>
            </a:r>
            <a:r>
              <a:rPr lang="ar-EG" dirty="0" err="1"/>
              <a:t>الطبيعى</a:t>
            </a:r>
            <a:r>
              <a:rPr lang="ar-EG" dirty="0"/>
              <a:t> في الحياة كأم)وفرصتها في العمل وإدارة شئونها الخاصة.</a:t>
            </a:r>
          </a:p>
          <a:p>
            <a:pPr algn="just" rtl="1"/>
            <a:endParaRPr lang="ar-EG" dirty="0"/>
          </a:p>
          <a:p>
            <a:pPr algn="just" rtl="1"/>
            <a:r>
              <a:rPr lang="ar-EG" b="1" dirty="0"/>
              <a:t>(6) رعاية الطفولة:</a:t>
            </a:r>
          </a:p>
          <a:p>
            <a:pPr algn="just" rtl="1"/>
            <a:r>
              <a:rPr lang="ar-EG" dirty="0"/>
              <a:t>لكى تتحقق جودة الحياة في المجتمع لابد من الاهتمام برعاية الطفولة فيه، ويدخل في جوانب هذه الرعاية (تغذية الأطفال- ومراقبة نموهم </a:t>
            </a:r>
            <a:r>
              <a:rPr lang="ar-EG" dirty="0" err="1"/>
              <a:t>الطبيعى</a:t>
            </a:r>
            <a:r>
              <a:rPr lang="ar-EG" dirty="0"/>
              <a:t> ورعاية صحتهم وحصولهم على حق مشروع في الاستمتاع بطفولتهم وإكسابهم المعارف والمهارات والقيم التي تؤمن لهم خيارات أوسع في المستقبل.</a:t>
            </a:r>
          </a:p>
          <a:p>
            <a:pPr algn="just" rtl="1"/>
            <a:endParaRPr lang="ar-EG" dirty="0"/>
          </a:p>
          <a:p>
            <a:pPr algn="just" rtl="1"/>
            <a:r>
              <a:rPr lang="ar-EG" b="1" dirty="0"/>
              <a:t>(7) الشعور بالأمان </a:t>
            </a:r>
            <a:r>
              <a:rPr lang="ar-EG" b="1" dirty="0" err="1"/>
              <a:t>الشخصى</a:t>
            </a:r>
            <a:r>
              <a:rPr lang="ar-EG" b="1" dirty="0"/>
              <a:t>:</a:t>
            </a:r>
          </a:p>
          <a:p>
            <a:pPr algn="just" rtl="1"/>
            <a:r>
              <a:rPr lang="ar-EG" dirty="0"/>
              <a:t>يعد الأمان </a:t>
            </a:r>
            <a:r>
              <a:rPr lang="ar-EG" dirty="0" err="1"/>
              <a:t>الشخصى</a:t>
            </a:r>
            <a:r>
              <a:rPr lang="ar-EG" dirty="0"/>
              <a:t> للفرد من أهم  العناصر الأساسية والمحددة لجودة حياته باعتباره جانبا مهما من جوانب نوعية الحياة </a:t>
            </a:r>
            <a:endParaRPr lang="en-US" dirty="0"/>
          </a:p>
        </p:txBody>
      </p:sp>
    </p:spTree>
    <p:extLst>
      <p:ext uri="{BB962C8B-B14F-4D97-AF65-F5344CB8AC3E}">
        <p14:creationId xmlns:p14="http://schemas.microsoft.com/office/powerpoint/2010/main" val="2143146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AC93-FEFA-4F17-B556-E2CD0AC48BEB}"/>
              </a:ext>
            </a:extLst>
          </p:cNvPr>
          <p:cNvSpPr>
            <a:spLocks noGrp="1"/>
          </p:cNvSpPr>
          <p:nvPr>
            <p:ph type="title"/>
          </p:nvPr>
        </p:nvSpPr>
        <p:spPr>
          <a:xfrm>
            <a:off x="677334" y="609600"/>
            <a:ext cx="8596668" cy="5300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DEF6312-6EDE-42B2-9EEF-F17753CC977B}"/>
              </a:ext>
            </a:extLst>
          </p:cNvPr>
          <p:cNvSpPr>
            <a:spLocks noGrp="1"/>
          </p:cNvSpPr>
          <p:nvPr>
            <p:ph idx="1"/>
          </p:nvPr>
        </p:nvSpPr>
        <p:spPr>
          <a:xfrm>
            <a:off x="677334" y="848139"/>
            <a:ext cx="8596668" cy="5193223"/>
          </a:xfrm>
        </p:spPr>
        <p:txBody>
          <a:bodyPr/>
          <a:lstStyle/>
          <a:p>
            <a:pPr algn="just" rtl="1"/>
            <a:r>
              <a:rPr lang="ar-EG" b="1" dirty="0"/>
              <a:t>(8) الالتزام بقيم المواطنة:</a:t>
            </a:r>
          </a:p>
          <a:p>
            <a:pPr algn="just" rtl="1"/>
            <a:r>
              <a:rPr lang="ar-EG" dirty="0"/>
              <a:t>لكى تتحقق جودة الحياة في المجتمع لابد من الالتزام بقيم المواطنة من قبل الجميع، </a:t>
            </a:r>
            <a:r>
              <a:rPr lang="ar-EG" dirty="0" err="1"/>
              <a:t>فهى</a:t>
            </a:r>
            <a:r>
              <a:rPr lang="ar-EG" dirty="0"/>
              <a:t> بمثابة موجهات سلوكية مؤثرة في شخصية الفرد فتجعله إيجابيا يدرك ماله من حقوق وما عليه من واجبات مع الالتزام بقيم العدل والسلام والتسامح والتي تمثل قوة دفع حقيقية لتحقيق جودة الحياة في المجتمع.</a:t>
            </a:r>
          </a:p>
          <a:p>
            <a:pPr algn="just" rtl="1"/>
            <a:r>
              <a:rPr lang="ar-EG" b="1" dirty="0"/>
              <a:t>(9) محاربة الأمية والفقر والبطالة:</a:t>
            </a:r>
          </a:p>
          <a:p>
            <a:pPr algn="just" rtl="1"/>
            <a:r>
              <a:rPr lang="ar-EG" dirty="0"/>
              <a:t>وذلك من خلال محاربة الإقصاء والتهميش والبطالة خاصة في أواسط الشباب والنساء والفئات ذات الأوضاع المتدنية اجتماعيا واقتصاديا، والاهتمام بالأسر الفقيرة وتوفير فرص عمل لهم.</a:t>
            </a:r>
          </a:p>
          <a:p>
            <a:pPr algn="just" rtl="1"/>
            <a:r>
              <a:rPr lang="ar-EG" b="1" dirty="0"/>
              <a:t>(10) تطوير السياسات السكانية:</a:t>
            </a:r>
          </a:p>
          <a:p>
            <a:pPr algn="just" rtl="1"/>
            <a:r>
              <a:rPr lang="ar-EG" dirty="0"/>
              <a:t>لكى تتحقق جودة الحياة في المجتمع لابد من تطوير سياساته السكانية التي تهدف إلى استقرار النمو </a:t>
            </a:r>
            <a:r>
              <a:rPr lang="ar-EG" dirty="0" err="1"/>
              <a:t>السكانى</a:t>
            </a:r>
            <a:r>
              <a:rPr lang="ar-EG" dirty="0"/>
              <a:t> بما في ذلك تنظيم الأسرة وزيادة الوعى بآثار النمو </a:t>
            </a:r>
            <a:r>
              <a:rPr lang="ar-EG" dirty="0" err="1"/>
              <a:t>السكانى</a:t>
            </a:r>
            <a:r>
              <a:rPr lang="ar-EG" dirty="0"/>
              <a:t> المتسارع.</a:t>
            </a:r>
          </a:p>
          <a:p>
            <a:pPr algn="just" rtl="1"/>
            <a:endParaRPr lang="en-US" dirty="0"/>
          </a:p>
        </p:txBody>
      </p:sp>
    </p:spTree>
    <p:extLst>
      <p:ext uri="{BB962C8B-B14F-4D97-AF65-F5344CB8AC3E}">
        <p14:creationId xmlns:p14="http://schemas.microsoft.com/office/powerpoint/2010/main" val="64834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4CE10-04AF-466F-ACA4-7A1B5A609AA9}"/>
              </a:ext>
            </a:extLst>
          </p:cNvPr>
          <p:cNvSpPr>
            <a:spLocks noGrp="1"/>
          </p:cNvSpPr>
          <p:nvPr>
            <p:ph type="title"/>
          </p:nvPr>
        </p:nvSpPr>
        <p:spPr>
          <a:xfrm>
            <a:off x="677334" y="609600"/>
            <a:ext cx="8596668" cy="7951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4CE4DA8-A9A7-4F74-B8E4-3F2D45C9E852}"/>
              </a:ext>
            </a:extLst>
          </p:cNvPr>
          <p:cNvSpPr>
            <a:spLocks noGrp="1"/>
          </p:cNvSpPr>
          <p:nvPr>
            <p:ph idx="1"/>
          </p:nvPr>
        </p:nvSpPr>
        <p:spPr>
          <a:xfrm>
            <a:off x="677334" y="1206432"/>
            <a:ext cx="8596668" cy="3880773"/>
          </a:xfrm>
        </p:spPr>
        <p:txBody>
          <a:bodyPr/>
          <a:lstStyle/>
          <a:p>
            <a:pPr algn="ctr" rtl="1"/>
            <a:r>
              <a:rPr lang="ar-EG" sz="5400" dirty="0">
                <a:solidFill>
                  <a:schemeClr val="accent1"/>
                </a:solidFill>
                <a:latin typeface="+mj-lt"/>
                <a:ea typeface="+mj-ea"/>
                <a:cs typeface="+mj-cs"/>
              </a:rPr>
              <a:t>محاضرة (1)</a:t>
            </a:r>
          </a:p>
          <a:p>
            <a:pPr algn="ctr" rtl="1"/>
            <a:r>
              <a:rPr lang="ar-EG" sz="5400" dirty="0">
                <a:solidFill>
                  <a:schemeClr val="accent1"/>
                </a:solidFill>
                <a:latin typeface="+mj-lt"/>
                <a:ea typeface="+mj-ea"/>
                <a:cs typeface="+mj-cs"/>
              </a:rPr>
              <a:t>التعليم وجودة الحياة </a:t>
            </a:r>
          </a:p>
          <a:p>
            <a:pPr algn="ctr" rtl="1"/>
            <a:r>
              <a:rPr lang="ar-EG" sz="5400" dirty="0">
                <a:solidFill>
                  <a:schemeClr val="accent1"/>
                </a:solidFill>
                <a:latin typeface="+mj-lt"/>
                <a:ea typeface="+mj-ea"/>
                <a:cs typeface="+mj-cs"/>
              </a:rPr>
              <a:t>جزء أول</a:t>
            </a:r>
            <a:endParaRPr lang="en-US" sz="5400" dirty="0">
              <a:solidFill>
                <a:schemeClr val="accent1"/>
              </a:solidFill>
              <a:latin typeface="+mj-lt"/>
              <a:ea typeface="+mj-ea"/>
              <a:cs typeface="+mj-cs"/>
            </a:endParaRPr>
          </a:p>
        </p:txBody>
      </p:sp>
    </p:spTree>
    <p:extLst>
      <p:ext uri="{BB962C8B-B14F-4D97-AF65-F5344CB8AC3E}">
        <p14:creationId xmlns:p14="http://schemas.microsoft.com/office/powerpoint/2010/main" val="150040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C37A-49CD-4877-B673-907255E4B9CD}"/>
              </a:ext>
            </a:extLst>
          </p:cNvPr>
          <p:cNvSpPr>
            <a:spLocks noGrp="1"/>
          </p:cNvSpPr>
          <p:nvPr>
            <p:ph type="title"/>
          </p:nvPr>
        </p:nvSpPr>
        <p:spPr/>
        <p:txBody>
          <a:bodyPr/>
          <a:lstStyle/>
          <a:p>
            <a:pPr algn="ctr" rtl="1"/>
            <a:r>
              <a:rPr lang="ar-EG" dirty="0"/>
              <a:t>مفهوم جودة الحياة</a:t>
            </a:r>
            <a:endParaRPr lang="en-US" dirty="0"/>
          </a:p>
        </p:txBody>
      </p:sp>
      <p:sp>
        <p:nvSpPr>
          <p:cNvPr id="3" name="Content Placeholder 2">
            <a:extLst>
              <a:ext uri="{FF2B5EF4-FFF2-40B4-BE49-F238E27FC236}">
                <a16:creationId xmlns:a16="http://schemas.microsoft.com/office/drawing/2014/main" id="{CABFE9BF-9328-4135-B081-5C491A66F2A8}"/>
              </a:ext>
            </a:extLst>
          </p:cNvPr>
          <p:cNvSpPr>
            <a:spLocks noGrp="1"/>
          </p:cNvSpPr>
          <p:nvPr>
            <p:ph idx="1"/>
          </p:nvPr>
        </p:nvSpPr>
        <p:spPr/>
        <p:txBody>
          <a:bodyPr>
            <a:normAutofit fontScale="92500" lnSpcReduction="10000"/>
          </a:bodyPr>
          <a:lstStyle/>
          <a:p>
            <a:pPr algn="just" rtl="1"/>
            <a:r>
              <a:rPr lang="ar-EG" sz="3200" dirty="0"/>
              <a:t>ينظر العلماء لجودة الحياة على أنها مجموعة من المتغيرات المتنوعة التي تهدف إلى إشباع الحاجات الأساسية للأفراد الذين يعيشون في نطاق هذه الحياة، بحيث يمكن قياس هذا الإشباع بمؤشرات موضوعية تقيس قدر الإشباع الذى تحقق، كما يركزون على بعض المؤشرات مثل (معدلات المواليد والوفيات- نوعية السكان- المستويات التعليمية لأفراد المجتمع- مستوى الاستيعاب والقبول في مراحل التعليم المختلفة- مستوى الدخل</a:t>
            </a:r>
            <a:r>
              <a:rPr lang="ar-EG" dirty="0"/>
              <a:t>.</a:t>
            </a:r>
            <a:endParaRPr lang="en-US" dirty="0"/>
          </a:p>
        </p:txBody>
      </p:sp>
    </p:spTree>
    <p:extLst>
      <p:ext uri="{BB962C8B-B14F-4D97-AF65-F5344CB8AC3E}">
        <p14:creationId xmlns:p14="http://schemas.microsoft.com/office/powerpoint/2010/main" val="41757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7AFD3-8407-41FF-838E-412804C6A272}"/>
              </a:ext>
            </a:extLst>
          </p:cNvPr>
          <p:cNvSpPr>
            <a:spLocks noGrp="1"/>
          </p:cNvSpPr>
          <p:nvPr>
            <p:ph type="title"/>
          </p:nvPr>
        </p:nvSpPr>
        <p:spPr/>
        <p:txBody>
          <a:bodyPr/>
          <a:lstStyle/>
          <a:p>
            <a:pPr algn="ctr" rtl="1"/>
            <a:r>
              <a:rPr lang="ar-EG" dirty="0"/>
              <a:t>مفهوم جودة الحياة</a:t>
            </a:r>
            <a:endParaRPr lang="en-US" dirty="0"/>
          </a:p>
        </p:txBody>
      </p:sp>
      <p:sp>
        <p:nvSpPr>
          <p:cNvPr id="3" name="Content Placeholder 2">
            <a:extLst>
              <a:ext uri="{FF2B5EF4-FFF2-40B4-BE49-F238E27FC236}">
                <a16:creationId xmlns:a16="http://schemas.microsoft.com/office/drawing/2014/main" id="{16065A71-103E-4598-AFD7-64ACA20B1714}"/>
              </a:ext>
            </a:extLst>
          </p:cNvPr>
          <p:cNvSpPr>
            <a:spLocks noGrp="1"/>
          </p:cNvSpPr>
          <p:nvPr>
            <p:ph idx="1"/>
          </p:nvPr>
        </p:nvSpPr>
        <p:spPr/>
        <p:txBody>
          <a:bodyPr>
            <a:noAutofit/>
          </a:bodyPr>
          <a:lstStyle/>
          <a:p>
            <a:pPr algn="just" rtl="1"/>
            <a:r>
              <a:rPr lang="ar-EG" sz="2400" dirty="0"/>
              <a:t>أما من وجهة نظر علماء النفس فإن جودة الحياة هي وعى الأفراد بتحقيق التوازن بين الجوانب الجسمية والنفسية والاجتماعية لتحقيق الرضا عن الحياة والاستمتاع بها والوجود </a:t>
            </a:r>
            <a:r>
              <a:rPr lang="ar-EG" sz="2400" dirty="0" err="1"/>
              <a:t>الإيجابى</a:t>
            </a:r>
            <a:r>
              <a:rPr lang="ar-EG" sz="2400" dirty="0"/>
              <a:t> الذى يحقق اهتماماته وطموحاته، ويركز هذا التعريف على أن جودة الحياة تعبر عن التوافق </a:t>
            </a:r>
            <a:r>
              <a:rPr lang="ar-EG" sz="2400" dirty="0" err="1"/>
              <a:t>النفسى</a:t>
            </a:r>
            <a:r>
              <a:rPr lang="ar-EG" sz="2400" dirty="0"/>
              <a:t> كناتج لظروف المعيشة الحياتية للأفراد وعن الإدراك الذاتي للحياة، حيث يؤثر هذا الإدراك على تقييم الفرد للجوانب الموضوعية للحياة كالتعليم والعمل ومستوى المعيشة والعلاقات الاجتماعية من ناحية، وأهمية هذه الموضوعات للفرد في وقت معين وفى ظروف معينة من ناحية أخرى.</a:t>
            </a:r>
            <a:endParaRPr lang="en-US" sz="2400" dirty="0"/>
          </a:p>
        </p:txBody>
      </p:sp>
    </p:spTree>
    <p:extLst>
      <p:ext uri="{BB962C8B-B14F-4D97-AF65-F5344CB8AC3E}">
        <p14:creationId xmlns:p14="http://schemas.microsoft.com/office/powerpoint/2010/main" val="2572219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9399D-FDD3-434F-AB77-62556754C7DC}"/>
              </a:ext>
            </a:extLst>
          </p:cNvPr>
          <p:cNvSpPr>
            <a:spLocks noGrp="1"/>
          </p:cNvSpPr>
          <p:nvPr>
            <p:ph type="title"/>
          </p:nvPr>
        </p:nvSpPr>
        <p:spPr/>
        <p:txBody>
          <a:bodyPr/>
          <a:lstStyle/>
          <a:p>
            <a:pPr algn="ctr" rtl="1"/>
            <a:r>
              <a:rPr lang="ar-EG" dirty="0"/>
              <a:t>مفهوم جودة الحياة</a:t>
            </a:r>
            <a:endParaRPr lang="en-US" dirty="0"/>
          </a:p>
        </p:txBody>
      </p:sp>
      <p:sp>
        <p:nvSpPr>
          <p:cNvPr id="3" name="Content Placeholder 2">
            <a:extLst>
              <a:ext uri="{FF2B5EF4-FFF2-40B4-BE49-F238E27FC236}">
                <a16:creationId xmlns:a16="http://schemas.microsoft.com/office/drawing/2014/main" id="{AE98E185-BE0C-4461-8B42-60E319A65AFC}"/>
              </a:ext>
            </a:extLst>
          </p:cNvPr>
          <p:cNvSpPr>
            <a:spLocks noGrp="1"/>
          </p:cNvSpPr>
          <p:nvPr>
            <p:ph idx="1"/>
          </p:nvPr>
        </p:nvSpPr>
        <p:spPr/>
        <p:txBody>
          <a:bodyPr>
            <a:noAutofit/>
          </a:bodyPr>
          <a:lstStyle/>
          <a:p>
            <a:pPr algn="just" rtl="1"/>
            <a:r>
              <a:rPr lang="ar-EG" sz="3200" dirty="0"/>
              <a:t>وينظر علماء الاقتصاد لجودة الحياة على أنها تتمثل في أن يتبقى لدى الفرد أكبر قدر من المال بعد إشباع الضرورات الأساسية له، وأن يكون لديه الوقت </a:t>
            </a:r>
            <a:r>
              <a:rPr lang="ar-EG" sz="3200" dirty="0" err="1"/>
              <a:t>الكافى</a:t>
            </a:r>
            <a:r>
              <a:rPr lang="ar-EG" sz="3200" dirty="0"/>
              <a:t> الذى يقضيه بطريقة سارة؛ وهذا يعنى توافر مدى واسع من الاختيارات لطريقة الحياة، وبمقتضى هذا التعريف يمكن قياس جودة الحياة بالدولار وحساب الاستهلاك المتوقع، وتحقيق قيمة نقدية لوقت الفراغ.</a:t>
            </a:r>
            <a:endParaRPr lang="en-US" sz="3200" dirty="0"/>
          </a:p>
        </p:txBody>
      </p:sp>
    </p:spTree>
    <p:extLst>
      <p:ext uri="{BB962C8B-B14F-4D97-AF65-F5344CB8AC3E}">
        <p14:creationId xmlns:p14="http://schemas.microsoft.com/office/powerpoint/2010/main" val="4246121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B336-FFCE-43B7-AE42-491DD6B61C12}"/>
              </a:ext>
            </a:extLst>
          </p:cNvPr>
          <p:cNvSpPr>
            <a:spLocks noGrp="1"/>
          </p:cNvSpPr>
          <p:nvPr>
            <p:ph type="title"/>
          </p:nvPr>
        </p:nvSpPr>
        <p:spPr/>
        <p:txBody>
          <a:bodyPr/>
          <a:lstStyle/>
          <a:p>
            <a:pPr algn="ctr" rtl="1"/>
            <a:r>
              <a:rPr lang="ar-EG" dirty="0"/>
              <a:t>مفهوم جودة الحياة</a:t>
            </a:r>
            <a:endParaRPr lang="en-US" dirty="0"/>
          </a:p>
        </p:txBody>
      </p:sp>
      <p:sp>
        <p:nvSpPr>
          <p:cNvPr id="3" name="Content Placeholder 2">
            <a:extLst>
              <a:ext uri="{FF2B5EF4-FFF2-40B4-BE49-F238E27FC236}">
                <a16:creationId xmlns:a16="http://schemas.microsoft.com/office/drawing/2014/main" id="{8536B703-A7A2-40E6-91C5-05EBF1DB8A11}"/>
              </a:ext>
            </a:extLst>
          </p:cNvPr>
          <p:cNvSpPr>
            <a:spLocks noGrp="1"/>
          </p:cNvSpPr>
          <p:nvPr>
            <p:ph idx="1"/>
          </p:nvPr>
        </p:nvSpPr>
        <p:spPr/>
        <p:txBody>
          <a:bodyPr>
            <a:normAutofit/>
          </a:bodyPr>
          <a:lstStyle/>
          <a:p>
            <a:pPr algn="just" rtl="1"/>
            <a:r>
              <a:rPr lang="ar-EG" sz="2800" dirty="0"/>
              <a:t>ويعرف علماء التربية جودة الحياة على أنها تنمية كل إنسان أينما كان موقعه وموضعه وذلك بتوفير كافة احتياجاته المادية والمعنوية والروحية إنضاجا لكافة قدراته وطاقاته ومواهبه الفكرية والوجدانية والاجتماعية والمهارية وذلك إلى أقصى ما </a:t>
            </a:r>
            <a:r>
              <a:rPr lang="ar-EG" sz="2800" dirty="0" err="1"/>
              <a:t>تستطيعه</a:t>
            </a:r>
            <a:r>
              <a:rPr lang="ar-EG" sz="2800" dirty="0"/>
              <a:t> من إمكانات بحيث يعيش الإنسان في حالة من الاتساق والتناغم مع مجتمعه.</a:t>
            </a:r>
            <a:endParaRPr lang="en-US" sz="2800" dirty="0"/>
          </a:p>
        </p:txBody>
      </p:sp>
    </p:spTree>
    <p:extLst>
      <p:ext uri="{BB962C8B-B14F-4D97-AF65-F5344CB8AC3E}">
        <p14:creationId xmlns:p14="http://schemas.microsoft.com/office/powerpoint/2010/main" val="38632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313B5-80CE-4CE4-A9FD-957C53FF85A0}"/>
              </a:ext>
            </a:extLst>
          </p:cNvPr>
          <p:cNvSpPr>
            <a:spLocks noGrp="1"/>
          </p:cNvSpPr>
          <p:nvPr>
            <p:ph type="title"/>
          </p:nvPr>
        </p:nvSpPr>
        <p:spPr>
          <a:xfrm>
            <a:off x="677334" y="1020418"/>
            <a:ext cx="8596668" cy="980660"/>
          </a:xfrm>
        </p:spPr>
        <p:txBody>
          <a:bodyPr>
            <a:normAutofit/>
          </a:bodyPr>
          <a:lstStyle/>
          <a:p>
            <a:pPr algn="ctr" rtl="1"/>
            <a:r>
              <a:rPr lang="ar-EG" dirty="0"/>
              <a:t>مؤشرات جودة الحياة</a:t>
            </a:r>
            <a:endParaRPr lang="en-US" dirty="0"/>
          </a:p>
        </p:txBody>
      </p:sp>
      <p:sp>
        <p:nvSpPr>
          <p:cNvPr id="3" name="Content Placeholder 2">
            <a:extLst>
              <a:ext uri="{FF2B5EF4-FFF2-40B4-BE49-F238E27FC236}">
                <a16:creationId xmlns:a16="http://schemas.microsoft.com/office/drawing/2014/main" id="{40D7C332-305A-4653-869E-6BFFAF5B43D5}"/>
              </a:ext>
            </a:extLst>
          </p:cNvPr>
          <p:cNvSpPr>
            <a:spLocks noGrp="1"/>
          </p:cNvSpPr>
          <p:nvPr>
            <p:ph idx="1"/>
          </p:nvPr>
        </p:nvSpPr>
        <p:spPr>
          <a:xfrm>
            <a:off x="677334" y="1895061"/>
            <a:ext cx="8596668" cy="3474325"/>
          </a:xfrm>
        </p:spPr>
        <p:txBody>
          <a:bodyPr>
            <a:normAutofit/>
          </a:bodyPr>
          <a:lstStyle/>
          <a:p>
            <a:pPr algn="r" rtl="1"/>
            <a:r>
              <a:rPr lang="ar-EG" sz="3200" dirty="0"/>
              <a:t>(أ) </a:t>
            </a:r>
            <a:r>
              <a:rPr lang="ar-EG" sz="4400" dirty="0"/>
              <a:t>المؤشرات الموضوعية.</a:t>
            </a:r>
          </a:p>
          <a:p>
            <a:pPr algn="r" rtl="1"/>
            <a:r>
              <a:rPr lang="ar-EG" sz="4400" dirty="0"/>
              <a:t>(ب) المؤشرات الذاتية.</a:t>
            </a:r>
            <a:endParaRPr lang="en-US" sz="4400" dirty="0"/>
          </a:p>
        </p:txBody>
      </p:sp>
    </p:spTree>
    <p:extLst>
      <p:ext uri="{BB962C8B-B14F-4D97-AF65-F5344CB8AC3E}">
        <p14:creationId xmlns:p14="http://schemas.microsoft.com/office/powerpoint/2010/main" val="68546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C385-4179-4197-8300-E0AF4B05B0E2}"/>
              </a:ext>
            </a:extLst>
          </p:cNvPr>
          <p:cNvSpPr>
            <a:spLocks noGrp="1"/>
          </p:cNvSpPr>
          <p:nvPr>
            <p:ph type="title"/>
          </p:nvPr>
        </p:nvSpPr>
        <p:spPr/>
        <p:txBody>
          <a:bodyPr/>
          <a:lstStyle/>
          <a:p>
            <a:pPr algn="ctr" rtl="1"/>
            <a:r>
              <a:rPr lang="ar-EG" dirty="0"/>
              <a:t>المؤشرات الموضوعية لجودة الحياة</a:t>
            </a:r>
            <a:endParaRPr lang="en-US" dirty="0"/>
          </a:p>
        </p:txBody>
      </p:sp>
      <p:sp>
        <p:nvSpPr>
          <p:cNvPr id="3" name="Content Placeholder 2">
            <a:extLst>
              <a:ext uri="{FF2B5EF4-FFF2-40B4-BE49-F238E27FC236}">
                <a16:creationId xmlns:a16="http://schemas.microsoft.com/office/drawing/2014/main" id="{30278A9B-8AE6-4CC4-9F47-2F14B317CAE0}"/>
              </a:ext>
            </a:extLst>
          </p:cNvPr>
          <p:cNvSpPr>
            <a:spLocks noGrp="1"/>
          </p:cNvSpPr>
          <p:nvPr>
            <p:ph idx="1"/>
          </p:nvPr>
        </p:nvSpPr>
        <p:spPr/>
        <p:txBody>
          <a:bodyPr/>
          <a:lstStyle/>
          <a:p>
            <a:pPr algn="just" rtl="1"/>
            <a:r>
              <a:rPr lang="ar-EG" dirty="0"/>
              <a:t>هي تلك المؤشرات القابلة للقياس </a:t>
            </a:r>
            <a:r>
              <a:rPr lang="ar-EG" dirty="0" err="1"/>
              <a:t>الكمى</a:t>
            </a:r>
            <a:r>
              <a:rPr lang="ar-EG" dirty="0"/>
              <a:t> التي تقيس مدى قدرة الفرد على إنجاز بعض المهام والأنشطة، وهذه المؤشرات تتعلق بالمتغيرات المؤسسة لنوعية الحياة مثل (حجم ومستوى المرافق والخدمات الموجودة بالمناطق السكنية- المؤسسات التي تقدم كافة الخدمات الصحية </a:t>
            </a:r>
            <a:r>
              <a:rPr lang="ar-EG" dirty="0" err="1"/>
              <a:t>والعلاجيةو</a:t>
            </a:r>
            <a:r>
              <a:rPr lang="ar-EG" dirty="0"/>
              <a:t> والغذائية، المدارس والهيئات التعليمية، أماكن ووسائل الترفيه المتاحة)</a:t>
            </a:r>
          </a:p>
          <a:p>
            <a:pPr algn="just" rtl="1"/>
            <a:r>
              <a:rPr lang="ar-EG" dirty="0"/>
              <a:t>وتعتبر تلك المؤشرات مقاييس كمية إحصائية حيث تعتمد على البيانات الإحصائية والتقارير الوصفية التي توضع بواسطة أشخاص لا يعبرون عن أنفسهم وإنما يصفون  الظروف البيئية المحيطة بالسكان، وينظر إلى هذه العوامل على أنها عوامل مساعدة لدراسة نوعية الحياة.</a:t>
            </a:r>
          </a:p>
          <a:p>
            <a:pPr algn="just" rtl="1"/>
            <a:r>
              <a:rPr lang="ar-EG" dirty="0"/>
              <a:t>ويلاحظ أن المستخدمين لهذا النوع من المؤشرات هم الإحصائيون والعاملون بأجهزة الدولة الإحصائية والتخطيطية والعلماء والمنظمات الدولية المهتمة بالتنمية وتشمل هذه المؤشرات (مستوى التعليم والصحة والمستوى </a:t>
            </a:r>
            <a:r>
              <a:rPr lang="ar-EG" dirty="0" err="1"/>
              <a:t>الاقتصادى</a:t>
            </a:r>
            <a:r>
              <a:rPr lang="ar-EG" dirty="0"/>
              <a:t>، المكانة الاجتماعية).</a:t>
            </a:r>
            <a:endParaRPr lang="en-US" dirty="0"/>
          </a:p>
        </p:txBody>
      </p:sp>
    </p:spTree>
    <p:extLst>
      <p:ext uri="{BB962C8B-B14F-4D97-AF65-F5344CB8AC3E}">
        <p14:creationId xmlns:p14="http://schemas.microsoft.com/office/powerpoint/2010/main" val="162309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CB03-183B-4CBD-82C0-5798D24FFF0D}"/>
              </a:ext>
            </a:extLst>
          </p:cNvPr>
          <p:cNvSpPr>
            <a:spLocks noGrp="1"/>
          </p:cNvSpPr>
          <p:nvPr>
            <p:ph type="title"/>
          </p:nvPr>
        </p:nvSpPr>
        <p:spPr/>
        <p:txBody>
          <a:bodyPr/>
          <a:lstStyle/>
          <a:p>
            <a:pPr algn="ctr" rtl="1"/>
            <a:r>
              <a:rPr lang="ar-EG" dirty="0"/>
              <a:t>المؤشرات الذاتية لجودة </a:t>
            </a:r>
            <a:r>
              <a:rPr lang="ar-EG" dirty="0" err="1"/>
              <a:t>الجياة</a:t>
            </a:r>
            <a:endParaRPr lang="en-US" dirty="0"/>
          </a:p>
        </p:txBody>
      </p:sp>
      <p:sp>
        <p:nvSpPr>
          <p:cNvPr id="3" name="Content Placeholder 2">
            <a:extLst>
              <a:ext uri="{FF2B5EF4-FFF2-40B4-BE49-F238E27FC236}">
                <a16:creationId xmlns:a16="http://schemas.microsoft.com/office/drawing/2014/main" id="{031E82C2-F7D6-4465-A51B-51B345AC2705}"/>
              </a:ext>
            </a:extLst>
          </p:cNvPr>
          <p:cNvSpPr>
            <a:spLocks noGrp="1"/>
          </p:cNvSpPr>
          <p:nvPr>
            <p:ph idx="1"/>
          </p:nvPr>
        </p:nvSpPr>
        <p:spPr/>
        <p:txBody>
          <a:bodyPr>
            <a:noAutofit/>
          </a:bodyPr>
          <a:lstStyle/>
          <a:p>
            <a:pPr algn="just" rtl="1"/>
            <a:r>
              <a:rPr lang="ar-EG" sz="2000" dirty="0"/>
              <a:t>يقصد بها </a:t>
            </a:r>
            <a:r>
              <a:rPr lang="ar-EG" sz="2000" dirty="0" err="1"/>
              <a:t>المشرات</a:t>
            </a:r>
            <a:r>
              <a:rPr lang="ar-EG" sz="2000" dirty="0"/>
              <a:t> التي تعكس إدراك وتقييم الأفراد لحياتهم، سواء في ذلك تقييم الشخص لحياته ككل أو لمجالات معينة منها كالمسكن أو الدخل أو العمل أو المساواة في المعاملة، وبذلك يكون هذا التقييم بمثابة انعكاس مباشر على الأقل في مجال ما لإدراك الشخص لجودة الحياة، كما تعتبر هذه المؤشرات بمثابة تقارير عن السعادة أو قدر الشقاء الذى يشعر به الشخص.</a:t>
            </a:r>
          </a:p>
          <a:p>
            <a:pPr algn="just" rtl="1"/>
            <a:r>
              <a:rPr lang="ar-EG" sz="2000" dirty="0"/>
              <a:t>على هذا فإن المدخل الذاتي في بناء مؤشرات جودة الحياة يهتم بنوعية الحياة على مستوى الاهتمام الكلى وعلى مستوى الاهتمام </a:t>
            </a:r>
            <a:r>
              <a:rPr lang="ar-EG" sz="2000" dirty="0" err="1"/>
              <a:t>الفرعى</a:t>
            </a:r>
            <a:r>
              <a:rPr lang="ar-EG" sz="2000" dirty="0"/>
              <a:t>، حيث يسعى إلى معرفة مدى رضا الناس عن حياتهم في مجملها، ويسعى إلى معرفة مدى رضاهم عن جوانب الحياة التي  تشكل اهتماما لديهم وإلى معرفة رضاهم عن جوانب هذا الاهتمام.</a:t>
            </a:r>
            <a:endParaRPr lang="en-US" sz="2000" dirty="0"/>
          </a:p>
        </p:txBody>
      </p:sp>
    </p:spTree>
    <p:extLst>
      <p:ext uri="{BB962C8B-B14F-4D97-AF65-F5344CB8AC3E}">
        <p14:creationId xmlns:p14="http://schemas.microsoft.com/office/powerpoint/2010/main" val="40776126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114</TotalTime>
  <Words>1111</Words>
  <Application>Microsoft Office PowerPoint</Application>
  <PresentationFormat>Widescreen</PresentationFormat>
  <Paragraphs>61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Trebuchet MS</vt:lpstr>
      <vt:lpstr>Wingdings</vt:lpstr>
      <vt:lpstr>Wingdings 3</vt:lpstr>
      <vt:lpstr>Facet</vt:lpstr>
      <vt:lpstr>مادة التربية وقضايا العصر</vt:lpstr>
      <vt:lpstr>PowerPoint Presentation</vt:lpstr>
      <vt:lpstr>مفهوم جودة الحياة</vt:lpstr>
      <vt:lpstr>مفهوم جودة الحياة</vt:lpstr>
      <vt:lpstr>مفهوم جودة الحياة</vt:lpstr>
      <vt:lpstr>مفهوم جودة الحياة</vt:lpstr>
      <vt:lpstr>مؤشرات جودة الحياة</vt:lpstr>
      <vt:lpstr>المؤشرات الموضوعية لجودة الحياة</vt:lpstr>
      <vt:lpstr>المؤشرات الذاتية لجودة الجياة</vt:lpstr>
      <vt:lpstr>التنمية الإنسانية ركيزة جودة الحياة</vt:lpstr>
      <vt:lpstr>الجوانب الأساسية المحددة لجودة الحياة</vt:lpstr>
      <vt:lpstr>الجوانب الاجتماعية المحددة لجودة الحياة</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التربية وقضايا العصر</dc:title>
  <dc:creator>walaa</dc:creator>
  <cp:lastModifiedBy>walaa</cp:lastModifiedBy>
  <cp:revision>15</cp:revision>
  <dcterms:created xsi:type="dcterms:W3CDTF">2020-03-16T10:12:28Z</dcterms:created>
  <dcterms:modified xsi:type="dcterms:W3CDTF">2020-03-16T18:03:18Z</dcterms:modified>
</cp:coreProperties>
</file>